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74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16832B-BA69-6E49-801E-24061F7AF620}" v="16" dt="2023-03-05T22:27:00.211"/>
    <p1510:client id="{F9B84E16-A9EB-704A-89A8-4DBF78583D26}" v="1" dt="2023-03-05T20:33:23.8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74"/>
  </p:normalViewPr>
  <p:slideViewPr>
    <p:cSldViewPr snapToGrid="0">
      <p:cViewPr>
        <p:scale>
          <a:sx n="111" d="100"/>
          <a:sy n="111" d="100"/>
        </p:scale>
        <p:origin x="144" y="-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D654C0-EF99-845A-9571-AED38757F0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55459C-064E-D715-8364-B08630B492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909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755D2-2E43-3955-5682-9FF88E0B2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BC729F-46AA-33E9-EE93-5C42EC617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F32C8A-4A0A-7759-C773-EE7159A1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564FD4-216F-0270-706F-5FEB8C44D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9C89C-18B7-03C8-83CC-6D9B6E837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777906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03E09E-C6AC-D20E-A4FE-5DC2E7009A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A3DD6-194F-EECF-A0E8-8287C30D0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6AA47B-4B25-B4C7-0E9B-EBD33359C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04ED38-3EA6-342F-89B7-BF50658BB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ED6BA-9FDA-8853-59D3-5143D606F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9044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3B619-D37E-86C4-F4BC-1D0EB3E21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CE7E3-DF6A-7A2F-C781-B00C5BACD4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AA473F4E-258A-C4A2-1D46-5C7267A82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154" y="-728218"/>
            <a:ext cx="8939687" cy="10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6CBD-51DE-1AAF-F0A3-E2FF32CD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35C764-2E72-8E28-81DA-C14653BB9A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263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65197-1942-F2C7-53E8-526E9E858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E0F45-E256-CF90-17CE-337B18B11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D6F7A6-B4A8-550D-1D1D-6FD5FB4FE5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pic>
        <p:nvPicPr>
          <p:cNvPr id="5" name="Picture 12">
            <a:extLst>
              <a:ext uri="{FF2B5EF4-FFF2-40B4-BE49-F238E27FC236}">
                <a16:creationId xmlns:a16="http://schemas.microsoft.com/office/drawing/2014/main" id="{82107714-FDC0-0ABB-77A3-E7889A81E6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154" y="-728218"/>
            <a:ext cx="8939687" cy="10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73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B6CE3-6ED5-5D48-4ED3-176AA0886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2EBA79-F733-B7AB-0B4E-8CFE2513B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7C5DB-9842-6D78-212F-7B08D4C401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18C2C6-0398-7247-722A-7152A5AADF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46D727-ABE9-5D89-03A5-583A1ADB31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522642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C917-8997-4A06-B8BA-FD7211EA1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pic>
        <p:nvPicPr>
          <p:cNvPr id="3" name="Picture 12">
            <a:extLst>
              <a:ext uri="{FF2B5EF4-FFF2-40B4-BE49-F238E27FC236}">
                <a16:creationId xmlns:a16="http://schemas.microsoft.com/office/drawing/2014/main" id="{240AB92E-8867-0303-C900-9F8AE59BB0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154" y="-728218"/>
            <a:ext cx="8939687" cy="10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3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>
            <a:extLst>
              <a:ext uri="{FF2B5EF4-FFF2-40B4-BE49-F238E27FC236}">
                <a16:creationId xmlns:a16="http://schemas.microsoft.com/office/drawing/2014/main" id="{A25EC9EE-B353-DEBE-D15D-4F0DDE5C83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53154" y="-728218"/>
            <a:ext cx="8939687" cy="109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17F6DC-4266-3382-8223-E50C36E49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9C152-471B-2331-F5BB-3DD658068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7481F9-6807-4E71-86D1-F72DE4A69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F1AF5-E16A-FD53-7CCE-FEA049ACBD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A34946-BFBE-1896-09F7-FE42C7E6F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26A50-C647-EA06-F1C5-3142A792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35920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A58BB-0F1C-1B82-EA19-4A9E4AFFA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E1413C-5D3D-305E-5F72-620EBF735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AFA6C8-E55F-F5AA-9ECC-5EB5870C8D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EC7558-254F-2421-556F-6755E5396B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B1F006C-518F-0143-A0A8-C3F120E30B16}" type="datetimeFigureOut">
              <a:rPr lang="en-PT" smtClean="0"/>
              <a:t>3/5/23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1072CB-3E14-271B-038B-35E56D7E6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1DF54-7726-9903-0521-9ECE5C79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5054893-1EED-2A46-9437-CCE65F4DD5D4}" type="slidenum">
              <a:rPr lang="en-PT" smtClean="0"/>
              <a:t>‹nº›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82502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0AC71B-4FE7-3352-98C7-BB5248E0B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ABB8E9-346C-D13E-6245-F00D1269B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B7CD1361-D6D7-EC82-E4C3-214D1DDC35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718816" y="6236811"/>
            <a:ext cx="2182368" cy="517425"/>
          </a:xfrm>
          <a:prstGeom prst="rect">
            <a:avLst/>
          </a:prstGeom>
        </p:spPr>
      </p:pic>
      <p:pic>
        <p:nvPicPr>
          <p:cNvPr id="1026" name="Picture 2" descr="Co-funded by the EU">
            <a:extLst>
              <a:ext uri="{FF2B5EF4-FFF2-40B4-BE49-F238E27FC236}">
                <a16:creationId xmlns:a16="http://schemas.microsoft.com/office/drawing/2014/main" id="{09A8C3D1-DA05-BEE5-0EBC-DB8C42F4C5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96" y="6236811"/>
            <a:ext cx="2438400" cy="51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0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13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6" name="Rectangle 15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7" name="Rectangle 17">
            <a:extLst>
              <a:ext uri="{FF2B5EF4-FFF2-40B4-BE49-F238E27FC236}">
                <a16:creationId xmlns:a16="http://schemas.microsoft.com/office/drawing/2014/main" id="{5AA39C5F-FFF0-4A8E-B9B5-B95EA3F48D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62558-EAE9-3930-7CAC-339577BD27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111" y="576263"/>
            <a:ext cx="4694399" cy="2967606"/>
          </a:xfrm>
        </p:spPr>
        <p:txBody>
          <a:bodyPr anchor="b">
            <a:normAutofit/>
          </a:bodyPr>
          <a:lstStyle/>
          <a:p>
            <a:pPr algn="l"/>
            <a:r>
              <a:rPr lang="pt-PT" sz="4800"/>
              <a:t>National Report</a:t>
            </a:r>
            <a:endParaRPr lang="en-PT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DB7D2E-0BAC-F253-C91B-55C361BEA3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67111" y="3764975"/>
            <a:ext cx="4694399" cy="2192683"/>
          </a:xfrm>
        </p:spPr>
        <p:txBody>
          <a:bodyPr>
            <a:normAutofit/>
          </a:bodyPr>
          <a:lstStyle/>
          <a:p>
            <a:pPr algn="l"/>
            <a:r>
              <a:rPr lang="pt-PT"/>
              <a:t>Portugal</a:t>
            </a:r>
            <a:endParaRPr lang="en-PT"/>
          </a:p>
        </p:txBody>
      </p:sp>
      <p:sp>
        <p:nvSpPr>
          <p:cNvPr id="78" name="Rectangle 19">
            <a:extLst>
              <a:ext uri="{FF2B5EF4-FFF2-40B4-BE49-F238E27FC236}">
                <a16:creationId xmlns:a16="http://schemas.microsoft.com/office/drawing/2014/main" id="{DF5C8A94-E698-4356-9F20-5773888F1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5834461"/>
            <a:ext cx="5191399" cy="281359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1CD3391D-FCA4-577C-CA07-E8817E97BB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9" r="-2" b="-2"/>
          <a:stretch/>
        </p:blipFill>
        <p:spPr>
          <a:xfrm>
            <a:off x="338833" y="688458"/>
            <a:ext cx="4513764" cy="5191424"/>
          </a:xfrm>
          <a:prstGeom prst="rect">
            <a:avLst/>
          </a:prstGeom>
        </p:spPr>
      </p:pic>
      <p:cxnSp>
        <p:nvCxnSpPr>
          <p:cNvPr id="79" name="Straight Connector 21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23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686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5D0B-8770-3FEA-0B21-AA66567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the pedagogical documentation and learning</a:t>
            </a:r>
            <a:endParaRPr lang="en-P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0A41B0-8ADF-A544-DEC1-F6CDD2015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419" y="1690688"/>
            <a:ext cx="9044701" cy="452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49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5D0B-8770-3FEA-0B21-AA66567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the pedagogical documentation and learning</a:t>
            </a:r>
            <a:endParaRPr lang="en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866387-09D5-FC0F-B4F3-5896FBABDB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690688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68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5D0B-8770-3FEA-0B21-AA66567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the pedagogical documentation and learning - play</a:t>
            </a:r>
            <a:endParaRPr lang="en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E3F25A-EEA1-5AB8-4681-610569088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386" y="1899024"/>
            <a:ext cx="8705227" cy="435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57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D5D0B-8770-3FEA-0B21-AA66567E71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 between the pedagogical documentation and learning - play</a:t>
            </a:r>
            <a:endParaRPr lang="en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F89A21-0C55-B95D-CD5B-04C5BABFB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792" y="1690688"/>
            <a:ext cx="73152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79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491C-90B0-642F-058E-29FF2343F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Difficulties assessing children</a:t>
            </a:r>
            <a:endParaRPr lang="en-P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6E272-01A3-7677-2F3B-4AD1EA4D5D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18" y="1346865"/>
            <a:ext cx="8390964" cy="551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131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9C102-6096-0DCB-7017-65C573DA7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process and participants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A52ADB-F5C1-7E6E-F021-00D59990E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participants are varied, although the most significant are:</a:t>
            </a:r>
          </a:p>
          <a:p>
            <a:pPr lvl="1"/>
            <a:r>
              <a:rPr lang="en-US" dirty="0"/>
              <a:t>Kindergarten Teachers – 35%</a:t>
            </a:r>
          </a:p>
          <a:p>
            <a:pPr lvl="1"/>
            <a:r>
              <a:rPr lang="en-US" dirty="0"/>
              <a:t>Child – 25%</a:t>
            </a:r>
          </a:p>
          <a:p>
            <a:pPr lvl="1"/>
            <a:r>
              <a:rPr lang="en-US" dirty="0"/>
              <a:t>Operational assistant – 22%</a:t>
            </a:r>
          </a:p>
          <a:p>
            <a:pPr lvl="1"/>
            <a:r>
              <a:rPr lang="en-US" dirty="0"/>
              <a:t>Family – 22%</a:t>
            </a:r>
          </a:p>
        </p:txBody>
      </p:sp>
    </p:spTree>
    <p:extLst>
      <p:ext uri="{BB962C8B-B14F-4D97-AF65-F5344CB8AC3E}">
        <p14:creationId xmlns:p14="http://schemas.microsoft.com/office/powerpoint/2010/main" val="980639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DCB1-2034-5746-0869-EE34356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Documentation process and participants</a:t>
            </a:r>
            <a:endParaRPr lang="en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683B49-67BF-87B1-3EBF-61DB7A9F0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42" y="1898547"/>
            <a:ext cx="5486400" cy="3657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C17ACE-960C-2883-DDF6-A99BFFB1B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258" y="1898547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10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BDCB1-2034-5746-0869-EE34356E9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 process and participants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82341-ABC7-DB50-46AF-49AAEF679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87% think that a digital application would make documentation and assessment process easier</a:t>
            </a:r>
          </a:p>
          <a:p>
            <a:r>
              <a:rPr lang="en-US" dirty="0"/>
              <a:t>Improving several aspects:</a:t>
            </a:r>
          </a:p>
          <a:p>
            <a:pPr lvl="1"/>
            <a:r>
              <a:rPr lang="en-US" dirty="0"/>
              <a:t>Sharing photos and videos</a:t>
            </a:r>
          </a:p>
          <a:p>
            <a:pPr lvl="1"/>
            <a:r>
              <a:rPr lang="en-US" dirty="0"/>
              <a:t>Registration of summaries</a:t>
            </a:r>
          </a:p>
          <a:p>
            <a:pPr lvl="1"/>
            <a:r>
              <a:rPr lang="en-US" dirty="0"/>
              <a:t>Exchange messages with families</a:t>
            </a:r>
          </a:p>
          <a:p>
            <a:pPr lvl="1"/>
            <a:r>
              <a:rPr lang="en-US" dirty="0"/>
              <a:t>Creating groups of portfolios</a:t>
            </a:r>
          </a:p>
          <a:p>
            <a:pPr lvl="1"/>
            <a:r>
              <a:rPr lang="en-US" dirty="0"/>
              <a:t>Evaluate each child in the group</a:t>
            </a:r>
          </a:p>
          <a:p>
            <a:pPr lvl="1"/>
            <a:r>
              <a:rPr lang="en-US" dirty="0"/>
              <a:t>Creation of individual portfolios</a:t>
            </a:r>
          </a:p>
          <a:p>
            <a:pPr lvl="1"/>
            <a:r>
              <a:rPr lang="en-US" dirty="0"/>
              <a:t>…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40692240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5ED52-09E0-9EC0-B21E-7160711D6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remarks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E9F86-E3C6-7E41-C9E0-EC1C00F03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PT" dirty="0" err="1"/>
              <a:t>We</a:t>
            </a:r>
            <a:r>
              <a:rPr lang="pt-PT" dirty="0"/>
              <a:t> are </a:t>
            </a:r>
            <a:r>
              <a:rPr lang="pt-PT" dirty="0" err="1"/>
              <a:t>on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!!</a:t>
            </a:r>
          </a:p>
          <a:p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5540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C2AD-5AE8-97CB-71A4-E978A4AF6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lang="en-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D1730-ED65-12A4-3B3E-CA5F511EF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Questionnaire available from 16 to 31 of January, 2023</a:t>
            </a:r>
          </a:p>
          <a:p>
            <a:r>
              <a:rPr lang="en-US" dirty="0"/>
              <a:t>A total of 210 answers were collected</a:t>
            </a:r>
          </a:p>
          <a:p>
            <a:r>
              <a:rPr lang="en-US" dirty="0"/>
              <a:t>6 sections</a:t>
            </a:r>
          </a:p>
          <a:p>
            <a:pPr lvl="1"/>
            <a:r>
              <a:rPr lang="en-US" dirty="0"/>
              <a:t>Authorization</a:t>
            </a:r>
          </a:p>
          <a:p>
            <a:pPr lvl="1"/>
            <a:r>
              <a:rPr lang="en-US" dirty="0"/>
              <a:t>Characterization</a:t>
            </a:r>
          </a:p>
          <a:p>
            <a:pPr lvl="1"/>
            <a:r>
              <a:rPr lang="en-US" dirty="0"/>
              <a:t>Assessment and pedagogical documentation</a:t>
            </a:r>
          </a:p>
          <a:p>
            <a:pPr lvl="1"/>
            <a:r>
              <a:rPr lang="en-US" dirty="0"/>
              <a:t>Relation between the pedagogical documentation and learning</a:t>
            </a:r>
          </a:p>
          <a:p>
            <a:pPr lvl="1"/>
            <a:r>
              <a:rPr lang="en-US" dirty="0"/>
              <a:t>Difficulties assessing children</a:t>
            </a:r>
          </a:p>
          <a:p>
            <a:pPr lvl="1"/>
            <a:r>
              <a:rPr lang="en-US" dirty="0"/>
              <a:t>Documentation process and participants</a:t>
            </a:r>
            <a:endParaRPr lang="en-PT" dirty="0"/>
          </a:p>
        </p:txBody>
      </p:sp>
    </p:spTree>
    <p:extLst>
      <p:ext uri="{BB962C8B-B14F-4D97-AF65-F5344CB8AC3E}">
        <p14:creationId xmlns:p14="http://schemas.microsoft.com/office/powerpoint/2010/main" val="987812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B852-739F-6A0C-4F7D-684170E2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Characterization</a:t>
            </a:r>
            <a:r>
              <a:rPr lang="en-US" dirty="0"/>
              <a:t> – work experience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18407-B5C0-6B28-3DA9-8652CF55B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of the respondents have 41 to 50 year’s old (26%) and 51 to 60 year’s old (36%)</a:t>
            </a:r>
          </a:p>
          <a:p>
            <a:r>
              <a:rPr lang="en-US" dirty="0"/>
              <a:t>68% hold the bachelor degree and 27% the master</a:t>
            </a:r>
          </a:p>
          <a:p>
            <a:r>
              <a:rPr lang="en-US" dirty="0"/>
              <a:t>25% have between 11 and 20 years of work experience and another 25% between 21 and 30. 36% have more than 30 years experience</a:t>
            </a:r>
          </a:p>
          <a:p>
            <a:r>
              <a:rPr lang="en-US" dirty="0"/>
              <a:t>Most of the kindergarten teachers have between 11 and 20 years of professional experience working in the same institution.</a:t>
            </a:r>
          </a:p>
        </p:txBody>
      </p:sp>
    </p:spTree>
    <p:extLst>
      <p:ext uri="{BB962C8B-B14F-4D97-AF65-F5344CB8AC3E}">
        <p14:creationId xmlns:p14="http://schemas.microsoft.com/office/powerpoint/2010/main" val="3195847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B852-739F-6A0C-4F7D-684170E23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- institution</a:t>
            </a:r>
            <a:endParaRPr lang="en-PT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9241F1A-9C9B-D6E2-D195-269E2393C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285" y="1695668"/>
            <a:ext cx="6001871" cy="400124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24B8A-D55F-523D-64B4-C1C606CF96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180" y="1690689"/>
            <a:ext cx="3750390" cy="375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3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31-0DE5-E0BD-11C9-17275C03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– children’s groups</a:t>
            </a:r>
            <a:endParaRPr lang="en-P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FABA70-6BC1-A2AF-79EE-3EE469A8D5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09"/>
          <a:stretch/>
        </p:blipFill>
        <p:spPr>
          <a:xfrm>
            <a:off x="269570" y="1878782"/>
            <a:ext cx="4403663" cy="3735511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05BA2B2C-23A1-33F2-1BBF-98E49108F88B}"/>
              </a:ext>
            </a:extLst>
          </p:cNvPr>
          <p:cNvSpPr/>
          <p:nvPr/>
        </p:nvSpPr>
        <p:spPr>
          <a:xfrm>
            <a:off x="838200" y="2085816"/>
            <a:ext cx="3913094" cy="290456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2CE5F30D-0059-E675-5B9A-AED79E7DCA93}"/>
              </a:ext>
            </a:extLst>
          </p:cNvPr>
          <p:cNvGrpSpPr/>
          <p:nvPr/>
        </p:nvGrpSpPr>
        <p:grpSpPr>
          <a:xfrm>
            <a:off x="5375190" y="1984986"/>
            <a:ext cx="5978610" cy="3523101"/>
            <a:chOff x="1092706" y="1884082"/>
            <a:chExt cx="6912607" cy="3657600"/>
          </a:xfrm>
        </p:grpSpPr>
        <p:pic>
          <p:nvPicPr>
            <p:cNvPr id="5" name="Picture 9">
              <a:extLst>
                <a:ext uri="{FF2B5EF4-FFF2-40B4-BE49-F238E27FC236}">
                  <a16:creationId xmlns:a16="http://schemas.microsoft.com/office/drawing/2014/main" id="{AE3CFF41-6C19-1A35-6D33-674B5DE6686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4403"/>
            <a:stretch/>
          </p:blipFill>
          <p:spPr>
            <a:xfrm>
              <a:off x="1092706" y="1884082"/>
              <a:ext cx="6912607" cy="3657600"/>
            </a:xfrm>
            <a:prstGeom prst="rect">
              <a:avLst/>
            </a:prstGeom>
          </p:spPr>
        </p:pic>
        <p:sp>
          <p:nvSpPr>
            <p:cNvPr id="6" name="Retângulo 5">
              <a:extLst>
                <a:ext uri="{FF2B5EF4-FFF2-40B4-BE49-F238E27FC236}">
                  <a16:creationId xmlns:a16="http://schemas.microsoft.com/office/drawing/2014/main" id="{F814A3D8-46F4-7F0C-0DA6-5541A61ABF92}"/>
                </a:ext>
              </a:extLst>
            </p:cNvPr>
            <p:cNvSpPr/>
            <p:nvPr/>
          </p:nvSpPr>
          <p:spPr>
            <a:xfrm>
              <a:off x="1673524" y="2018580"/>
              <a:ext cx="6331789" cy="291141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854474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46231-0DE5-E0BD-11C9-17275C03BD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Characterization – children’s groups</a:t>
            </a:r>
            <a:endParaRPr lang="en-PT" dirty="0"/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054A17E4-F7A3-2BC5-5892-1094E20FE4A5}"/>
              </a:ext>
            </a:extLst>
          </p:cNvPr>
          <p:cNvGrpSpPr/>
          <p:nvPr/>
        </p:nvGrpSpPr>
        <p:grpSpPr>
          <a:xfrm>
            <a:off x="1817326" y="2035833"/>
            <a:ext cx="5978610" cy="3523101"/>
            <a:chOff x="1092706" y="1884082"/>
            <a:chExt cx="6912607" cy="3657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333BDBD-84D7-62B6-DF2A-ECB4518045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403"/>
            <a:stretch/>
          </p:blipFill>
          <p:spPr>
            <a:xfrm>
              <a:off x="1092706" y="1884082"/>
              <a:ext cx="6912607" cy="3657600"/>
            </a:xfrm>
            <a:prstGeom prst="rect">
              <a:avLst/>
            </a:prstGeom>
          </p:spPr>
        </p:pic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E3806FF8-C6FA-DA79-8637-99DD14D310B0}"/>
                </a:ext>
              </a:extLst>
            </p:cNvPr>
            <p:cNvSpPr/>
            <p:nvPr/>
          </p:nvSpPr>
          <p:spPr>
            <a:xfrm>
              <a:off x="1673524" y="2018580"/>
              <a:ext cx="6331789" cy="2911415"/>
            </a:xfrm>
            <a:prstGeom prst="rect">
              <a:avLst/>
            </a:prstGeom>
            <a:noFill/>
            <a:ln w="158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59205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6A14B83C-B379-41FC-8327-600DA7EFD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CB018903-3549-4A3B-A9DF-B26757CAA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9E5D3F77-D07F-4F7D-97A2-E366830206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DC6F5A2D-56A0-4ED7-A3E2-3CF67608FC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6FFC4DF-BE44-0391-F9F8-BC9107C09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7" y="458033"/>
            <a:ext cx="5257798" cy="726224"/>
          </a:xfr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z="2200"/>
              <a:t>Assessment and pedagogical documentation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5ADE36-B135-9FAA-F4C6-039C1F4DF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638" y="1557339"/>
            <a:ext cx="4752000" cy="4752000"/>
          </a:xfrm>
          <a:prstGeom prst="rect">
            <a:avLst/>
          </a:prstGeom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22507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CC9A-0710-E3EC-B882-0CE41AFA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Assessment and pedagogical documentation</a:t>
            </a:r>
            <a:endParaRPr lang="en-PT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5C39FE-6ED3-D704-3C09-370753115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2752" y="1419412"/>
            <a:ext cx="8762574" cy="488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483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CC9A-0710-E3EC-B882-0CE41AFA2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Assessment and pedagogical documentation</a:t>
            </a:r>
            <a:endParaRPr lang="en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A0AE6A-A4D5-9DEB-8018-7D8F9F8A5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459" y="1270996"/>
            <a:ext cx="73152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695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</Words>
  <Application>Microsoft Macintosh PowerPoint</Application>
  <PresentationFormat>Ecrã Panorâmico</PresentationFormat>
  <Paragraphs>47</Paragraphs>
  <Slides>18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Helvetica Neue Medium</vt:lpstr>
      <vt:lpstr>Office Theme</vt:lpstr>
      <vt:lpstr>National Report</vt:lpstr>
      <vt:lpstr>Introduction</vt:lpstr>
      <vt:lpstr>Characterization – work experience</vt:lpstr>
      <vt:lpstr>Characterization - institution</vt:lpstr>
      <vt:lpstr>Characterization – children’s groups</vt:lpstr>
      <vt:lpstr>Characterization – children’s groups</vt:lpstr>
      <vt:lpstr>Assessment and pedagogical documentation</vt:lpstr>
      <vt:lpstr>Assessment and pedagogical documentation</vt:lpstr>
      <vt:lpstr>Assessment and pedagogical documentation</vt:lpstr>
      <vt:lpstr>Relation between the pedagogical documentation and learning</vt:lpstr>
      <vt:lpstr>Relation between the pedagogical documentation and learning</vt:lpstr>
      <vt:lpstr>Relation between the pedagogical documentation and learning - play</vt:lpstr>
      <vt:lpstr>Relation between the pedagogical documentation and learning - play</vt:lpstr>
      <vt:lpstr>Difficulties assessing children</vt:lpstr>
      <vt:lpstr>Documentation process and participants</vt:lpstr>
      <vt:lpstr>Documentation process and participants</vt:lpstr>
      <vt:lpstr>Documentation process and participants</vt:lpstr>
      <vt:lpstr>Final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Rui Pedro Lopes</dc:creator>
  <cp:lastModifiedBy>Cristina Mesquita</cp:lastModifiedBy>
  <cp:revision>1</cp:revision>
  <dcterms:created xsi:type="dcterms:W3CDTF">2023-03-05T20:22:31Z</dcterms:created>
  <dcterms:modified xsi:type="dcterms:W3CDTF">2023-03-05T23:01:12Z</dcterms:modified>
</cp:coreProperties>
</file>